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02788" cy="6858000"/>
  <p:notesSz cx="6858000" cy="9144000"/>
  <p:defaultTextStyle>
    <a:defPPr>
      <a:defRPr lang="en-GB"/>
    </a:defPPr>
    <a:lvl1pPr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9900CC"/>
    <a:srgbClr val="006600"/>
    <a:srgbClr val="339933"/>
    <a:srgbClr val="339966"/>
    <a:srgbClr val="828D30"/>
    <a:srgbClr val="008075"/>
    <a:srgbClr val="932077"/>
    <a:srgbClr val="595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530" autoAdjust="0"/>
  </p:normalViewPr>
  <p:slideViewPr>
    <p:cSldViewPr snapToGrid="0" showGuides="1">
      <p:cViewPr varScale="1">
        <p:scale>
          <a:sx n="109" d="100"/>
          <a:sy n="109" d="100"/>
        </p:scale>
        <p:origin x="-774" y="-84"/>
      </p:cViewPr>
      <p:guideLst>
        <p:guide orient="horz" pos="3950"/>
        <p:guide orient="horz" pos="808"/>
        <p:guide pos="290"/>
        <p:guide pos="57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8700" y="685800"/>
            <a:ext cx="48006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8BFA58A8-86D8-42AC-ADC2-B2A313C8F5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69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C0C48-65D7-446D-B67C-87AC91945570}" type="slidenum">
              <a:rPr lang="en-GB"/>
              <a:pPr/>
              <a:t>0</a:t>
            </a:fld>
            <a:endParaRPr lang="en-GB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tiff"/><Relationship Id="rId5" Type="http://schemas.openxmlformats.org/officeDocument/2006/relationships/image" Target="../media/image1.tiff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MMC_CoverShape"/>
          <p:cNvGrpSpPr/>
          <p:nvPr userDrawn="1">
            <p:custDataLst>
              <p:tags r:id="rId1"/>
            </p:custDataLst>
          </p:nvPr>
        </p:nvGrpSpPr>
        <p:grpSpPr>
          <a:xfrm>
            <a:off x="0" y="2159000"/>
            <a:ext cx="9601201" cy="4114801"/>
            <a:chOff x="0" y="2159000"/>
            <a:chExt cx="9601201" cy="4114801"/>
          </a:xfrm>
        </p:grpSpPr>
        <p:sp>
          <p:nvSpPr>
            <p:cNvPr id="2" name="Freeform 1"/>
            <p:cNvSpPr/>
            <p:nvPr userDrawn="1"/>
          </p:nvSpPr>
          <p:spPr bwMode="auto">
            <a:xfrm>
              <a:off x="0" y="3530600"/>
              <a:ext cx="914401" cy="2082801"/>
            </a:xfrm>
            <a:custGeom>
              <a:avLst/>
              <a:gdLst/>
              <a:ahLst/>
              <a:cxnLst/>
              <a:rect l="0" t="0" r="0" b="0"/>
              <a:pathLst>
                <a:path w="914401" h="2082801">
                  <a:moveTo>
                    <a:pt x="0" y="0"/>
                  </a:moveTo>
                  <a:lnTo>
                    <a:pt x="914400" y="0"/>
                  </a:lnTo>
                  <a:lnTo>
                    <a:pt x="0" y="2082800"/>
                  </a:lnTo>
                </a:path>
              </a:pathLst>
            </a:custGeom>
            <a:solidFill>
              <a:schemeClr val="fol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Freeform 2"/>
            <p:cNvSpPr/>
            <p:nvPr userDrawn="1"/>
          </p:nvSpPr>
          <p:spPr bwMode="auto">
            <a:xfrm>
              <a:off x="0" y="3530600"/>
              <a:ext cx="8026401" cy="2743201"/>
            </a:xfrm>
            <a:custGeom>
              <a:avLst/>
              <a:gdLst/>
              <a:ahLst/>
              <a:cxnLst/>
              <a:rect l="0" t="0" r="0" b="0"/>
              <a:pathLst>
                <a:path w="8026401" h="2743201">
                  <a:moveTo>
                    <a:pt x="0" y="1828800"/>
                  </a:moveTo>
                  <a:lnTo>
                    <a:pt x="914400" y="0"/>
                  </a:lnTo>
                  <a:lnTo>
                    <a:pt x="8026400" y="2743200"/>
                  </a:lnTo>
                  <a:lnTo>
                    <a:pt x="0" y="27432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Freeform 3"/>
            <p:cNvSpPr/>
            <p:nvPr userDrawn="1"/>
          </p:nvSpPr>
          <p:spPr bwMode="auto">
            <a:xfrm>
              <a:off x="914400" y="3530600"/>
              <a:ext cx="8686801" cy="2743201"/>
            </a:xfrm>
            <a:custGeom>
              <a:avLst/>
              <a:gdLst/>
              <a:ahLst/>
              <a:cxnLst/>
              <a:rect l="0" t="0" r="0" b="0"/>
              <a:pathLst>
                <a:path w="8686801" h="2743201">
                  <a:moveTo>
                    <a:pt x="6858000" y="2743200"/>
                  </a:moveTo>
                  <a:lnTo>
                    <a:pt x="0" y="0"/>
                  </a:lnTo>
                  <a:lnTo>
                    <a:pt x="8686800" y="1574800"/>
                  </a:lnTo>
                  <a:lnTo>
                    <a:pt x="8686800" y="274320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Freeform 4"/>
            <p:cNvSpPr/>
            <p:nvPr userDrawn="1"/>
          </p:nvSpPr>
          <p:spPr bwMode="auto">
            <a:xfrm>
              <a:off x="914400" y="2159000"/>
              <a:ext cx="8686801" cy="3200401"/>
            </a:xfrm>
            <a:custGeom>
              <a:avLst/>
              <a:gdLst/>
              <a:ahLst/>
              <a:cxnLst/>
              <a:rect l="0" t="0" r="0" b="0"/>
              <a:pathLst>
                <a:path w="8686801" h="3200401">
                  <a:moveTo>
                    <a:pt x="8686800" y="3200400"/>
                  </a:moveTo>
                  <a:lnTo>
                    <a:pt x="0" y="1371600"/>
                  </a:lnTo>
                  <a:lnTo>
                    <a:pt x="8686800" y="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194" name="PresentationTitle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896938" y="1243013"/>
            <a:ext cx="8234362" cy="370551"/>
          </a:xfrm>
        </p:spPr>
        <p:txBody>
          <a:bodyPr tIns="0" rIns="0" bIns="0">
            <a:spAutoFit/>
          </a:bodyPr>
          <a:lstStyle>
            <a:lvl1pPr>
              <a:lnSpc>
                <a:spcPct val="86000"/>
              </a:lnSpc>
              <a:defRPr sz="2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388" name="Date"/>
          <p:cNvSpPr>
            <a:spLocks noGrp="1" noChangeArrowheads="1"/>
          </p:cNvSpPr>
          <p:nvPr>
            <p:ph type="subTitle" sz="quarter" idx="1"/>
            <p:custDataLst>
              <p:tags r:id="rId3"/>
            </p:custDataLst>
          </p:nvPr>
        </p:nvSpPr>
        <p:spPr>
          <a:xfrm>
            <a:off x="904875" y="1998663"/>
            <a:ext cx="4852988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lnSpc>
                <a:spcPct val="83000"/>
              </a:lnSpc>
              <a:spcBef>
                <a:spcPct val="0"/>
              </a:spcBef>
              <a:buFontTx/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6" y="477901"/>
            <a:ext cx="2860548" cy="2286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38" y="6459474"/>
            <a:ext cx="1659636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3162A-0300-4D9C-A2C4-49CDCBB6CD8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A7657B1-1532-4CAF-885C-568A130CCAF5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9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382588"/>
            <a:ext cx="21717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382588"/>
            <a:ext cx="63627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D3F33A-F713-42AD-9A17-563BED46404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3BE784D-8A72-43F0-B2D1-D907DB4F04F0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6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34B289-5DC4-446D-8862-586705138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C2A7632-D0A2-418E-B532-5AA1DC318ED2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5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9FE5CC-ECF8-4C8B-8A1A-CF0ADF1F363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46D3B61-DF2C-4EA2-A8C4-67539224E2F6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0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EDDC99-22A3-4A51-8FA5-44680644635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FEE2828-2830-4DAB-AA69-2F88C5A6F3F3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2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39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8388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4F0AAE-9296-4CC7-B1C5-BE2E46B4374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95EF15-02F9-4F5A-B5B9-8161C7C06942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6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232003-B257-4999-A282-87258AE1462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C6C3EBA-EEEC-435F-9394-6A4046D5689F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C0584-28D3-45A5-A882-5B6673829C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FCB738-F12D-4B20-B464-94B911B187ED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4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60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8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60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4EAA07-2307-40F1-89C0-A8BE6A05B81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30A18C7-9DFF-4B23-85E1-2FBFD4FD1AEB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6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800600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75" y="612775"/>
            <a:ext cx="5761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367338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F245A1-6DD2-4C12-822A-35782826E45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629A77-D634-4EE5-B40A-FDBB6E4DAFAE}" type="datetime4">
              <a:rPr lang="en-GB"/>
              <a:pPr/>
              <a:t>29 January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0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gray">
          <a:xfrm>
            <a:off x="455613" y="382588"/>
            <a:ext cx="86868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gray">
          <a:xfrm>
            <a:off x="455613" y="1277938"/>
            <a:ext cx="86868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Copyright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477838" y="6534150"/>
            <a:ext cx="2897187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700" smtClean="0">
                <a:solidFill>
                  <a:srgbClr val="7C848A"/>
                </a:solidFill>
                <a:cs typeface="Arial" charset="0"/>
              </a:rPr>
              <a:t>© 2014 Guy Carpenter &amp; Company GmbH</a:t>
            </a:r>
            <a:endParaRPr lang="en-GB" sz="700">
              <a:solidFill>
                <a:srgbClr val="7C848A"/>
              </a:solidFill>
            </a:endParaRPr>
          </a:p>
        </p:txBody>
      </p:sp>
      <p:sp>
        <p:nvSpPr>
          <p:cNvPr id="1049" name="SlideNumber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gray">
          <a:xfrm>
            <a:off x="8691563" y="6483350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</a:defRPr>
            </a:lvl1pPr>
          </a:lstStyle>
          <a:p>
            <a:fld id="{4B252349-E1D5-4E53-8EF4-CB920D168B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gray">
          <a:xfrm>
            <a:off x="4262438" y="6532791"/>
            <a:ext cx="1079500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700">
                <a:solidFill>
                  <a:srgbClr val="7C848A"/>
                </a:solidFill>
                <a:cs typeface="Arial" charset="0"/>
              </a:defRPr>
            </a:lvl1pPr>
          </a:lstStyle>
          <a:p>
            <a:fld id="{F5E631A7-362A-4F3A-A6E0-9A4529C0367E}" type="datetime4">
              <a:rPr lang="en-GB" smtClean="0"/>
              <a:pPr/>
              <a:t>29 January 2014</a:t>
            </a:fld>
            <a:endParaRPr lang="en-GB"/>
          </a:p>
        </p:txBody>
      </p:sp>
      <p:sp>
        <p:nvSpPr>
          <p:cNvPr id="1059" name="Business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477838" y="6534150"/>
            <a:ext cx="288925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smtClean="0">
                <a:solidFill>
                  <a:schemeClr val="bg2"/>
                </a:solidFill>
              </a:rPr>
              <a:t>GUY CARPENTER</a:t>
            </a:r>
            <a:endParaRPr lang="en-GB" sz="700">
              <a:solidFill>
                <a:schemeClr val="bg2"/>
              </a:solidFill>
            </a:endParaRPr>
          </a:p>
        </p:txBody>
      </p:sp>
      <p:sp>
        <p:nvSpPr>
          <p:cNvPr id="1060" name="Filepath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482850" y="6528028"/>
            <a:ext cx="6021388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lang="en-GB" sz="700">
              <a:solidFill>
                <a:schemeClr val="bg2"/>
              </a:solidFill>
            </a:endParaRPr>
          </a:p>
        </p:txBody>
      </p:sp>
      <p:sp>
        <p:nvSpPr>
          <p:cNvPr id="2" name="Freeform 1"/>
          <p:cNvSpPr/>
          <p:nvPr userDrawn="1"/>
        </p:nvSpPr>
        <p:spPr bwMode="auto">
          <a:xfrm>
            <a:off x="0" y="0"/>
            <a:ext cx="9601201" cy="292101"/>
          </a:xfrm>
          <a:custGeom>
            <a:avLst/>
            <a:gdLst/>
            <a:ahLst/>
            <a:cxnLst/>
            <a:rect l="0" t="0" r="0" b="0"/>
            <a:pathLst>
              <a:path w="9601201" h="292101">
                <a:moveTo>
                  <a:pt x="0" y="0"/>
                </a:moveTo>
                <a:lnTo>
                  <a:pt x="9601200" y="0"/>
                </a:lnTo>
                <a:lnTo>
                  <a:pt x="9601200" y="2921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 userDrawn="1"/>
        </p:nvSpPr>
        <p:spPr bwMode="auto">
          <a:xfrm>
            <a:off x="0" y="0"/>
            <a:ext cx="9601201" cy="431801"/>
          </a:xfrm>
          <a:custGeom>
            <a:avLst/>
            <a:gdLst/>
            <a:ahLst/>
            <a:cxnLst/>
            <a:rect l="0" t="0" r="0" b="0"/>
            <a:pathLst>
              <a:path w="9601201" h="431801">
                <a:moveTo>
                  <a:pt x="0" y="88900"/>
                </a:moveTo>
                <a:lnTo>
                  <a:pt x="9601200" y="266700"/>
                </a:lnTo>
                <a:lnTo>
                  <a:pt x="9601200" y="431800"/>
                </a:lnTo>
                <a:lnTo>
                  <a:pt x="0" y="152400"/>
                </a:lnTo>
                <a:lnTo>
                  <a:pt x="0" y="8890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2pPr>
      <a:lvl3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3pPr>
      <a:lvl4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4pPr>
      <a:lvl5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9pPr>
    </p:titleStyle>
    <p:bodyStyle>
      <a:lvl1pPr marL="203200" indent="-203200" algn="l" rtl="0" fontAlgn="base">
        <a:spcBef>
          <a:spcPct val="6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794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58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3pPr>
      <a:lvl4pPr marL="8636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4pPr>
      <a:lvl5pPr marL="10414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14986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26423" y="382588"/>
            <a:ext cx="9144000" cy="690562"/>
          </a:xfrm>
        </p:spPr>
        <p:txBody>
          <a:bodyPr/>
          <a:lstStyle/>
          <a:p>
            <a:pPr algn="ctr"/>
            <a:r>
              <a:rPr lang="en-GB" sz="2000" dirty="0" smtClean="0"/>
              <a:t>Holistic approach to problem identification and solution development </a:t>
            </a:r>
            <a:br>
              <a:rPr lang="en-GB" sz="2000" dirty="0" smtClean="0"/>
            </a:br>
            <a:r>
              <a:rPr lang="en-GB" sz="2000" dirty="0" smtClean="0"/>
              <a:t>through modelling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solidFill>
                  <a:schemeClr val="accent2"/>
                </a:solidFill>
              </a:rPr>
              <a:t>shows a change in traditional engineering’s role</a:t>
            </a:r>
            <a:endParaRPr lang="en-GB" sz="2000" dirty="0">
              <a:solidFill>
                <a:schemeClr val="accent2"/>
              </a:solidFill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456" y="2133600"/>
            <a:ext cx="3581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350361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90800" y="3379166"/>
            <a:ext cx="1143000" cy="674673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400" b="1" i="0" dirty="0">
                <a:solidFill>
                  <a:srgbClr val="800080"/>
                </a:solidFill>
              </a:rPr>
              <a:t>Built </a:t>
            </a:r>
            <a:r>
              <a:rPr lang="en-US" sz="1400" b="1" i="0" dirty="0" smtClean="0">
                <a:solidFill>
                  <a:srgbClr val="800080"/>
                </a:solidFill>
              </a:rPr>
              <a:t>by a </a:t>
            </a:r>
            <a:r>
              <a:rPr lang="en-US" sz="1400" b="1" dirty="0">
                <a:solidFill>
                  <a:srgbClr val="800080"/>
                </a:solidFill>
              </a:rPr>
              <a:t>T</a:t>
            </a:r>
            <a:r>
              <a:rPr lang="en-US" sz="1400" b="1" i="0" dirty="0" smtClean="0">
                <a:solidFill>
                  <a:srgbClr val="800080"/>
                </a:solidFill>
              </a:rPr>
              <a:t>raditional Engineer</a:t>
            </a:r>
            <a:endParaRPr lang="en-US" sz="1400" b="1" i="0" dirty="0">
              <a:solidFill>
                <a:srgbClr val="80008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156960" y="3581400"/>
            <a:ext cx="1615440" cy="67467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400" b="1" i="0" dirty="0">
                <a:solidFill>
                  <a:srgbClr val="006600"/>
                </a:solidFill>
                <a:latin typeface="+mn-lt"/>
              </a:rPr>
              <a:t>Not </a:t>
            </a:r>
            <a:r>
              <a:rPr lang="en-US" sz="1400" b="1" i="0" dirty="0" smtClean="0">
                <a:solidFill>
                  <a:srgbClr val="006600"/>
                </a:solidFill>
                <a:latin typeface="+mn-lt"/>
              </a:rPr>
              <a:t>built</a:t>
            </a:r>
            <a:br>
              <a:rPr lang="en-US" sz="1400" b="1" i="0" dirty="0" smtClean="0">
                <a:solidFill>
                  <a:srgbClr val="006600"/>
                </a:solidFill>
                <a:latin typeface="+mn-lt"/>
              </a:rPr>
            </a:br>
            <a:r>
              <a:rPr lang="en-US" sz="1400" b="1" i="0" dirty="0" smtClean="0">
                <a:solidFill>
                  <a:srgbClr val="006600"/>
                </a:solidFill>
                <a:latin typeface="+mn-lt"/>
              </a:rPr>
              <a:t>by M. Hrncir </a:t>
            </a:r>
            <a:r>
              <a:rPr lang="en-US" sz="1400" b="1" i="0" dirty="0">
                <a:solidFill>
                  <a:srgbClr val="006600"/>
                </a:solidFill>
                <a:latin typeface="+mn-lt"/>
              </a:rPr>
              <a:t>New Engineer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876800" y="1600200"/>
            <a:ext cx="38449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800" i="0" dirty="0">
                <a:solidFill>
                  <a:srgbClr val="008000"/>
                </a:solidFill>
                <a:latin typeface="Arial" charset="0"/>
              </a:rPr>
              <a:t>Refurbishing the minimum to meet </a:t>
            </a:r>
            <a:r>
              <a:rPr lang="en-US" sz="1800" i="0" dirty="0" smtClean="0">
                <a:solidFill>
                  <a:srgbClr val="008000"/>
                </a:solidFill>
                <a:latin typeface="Arial" charset="0"/>
              </a:rPr>
              <a:t>society’s sustainable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Arial" charset="0"/>
              </a:rPr>
              <a:t>needs</a:t>
            </a:r>
            <a:endParaRPr lang="en-US" sz="1800" i="0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5800" y="5410200"/>
            <a:ext cx="38862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800" i="0" dirty="0">
                <a:solidFill>
                  <a:srgbClr val="800080"/>
                </a:solidFill>
              </a:rPr>
              <a:t>Visible construction, at great public expense, to meet society’s </a:t>
            </a:r>
            <a:r>
              <a:rPr lang="en-US" sz="1800" dirty="0">
                <a:solidFill>
                  <a:srgbClr val="800080"/>
                </a:solidFill>
              </a:rPr>
              <a:t>wants</a:t>
            </a:r>
            <a:endParaRPr lang="en-US" sz="1800" i="0" dirty="0">
              <a:solidFill>
                <a:srgbClr val="80008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18"/>
  <p:tag name="MMCOA_FONTSIZE_M" val="18"/>
  <p:tag name="MMCOA_FONTSIZE_S" val="18"/>
  <p:tag name="MMCOA_FONTSIZE_T" val="18"/>
  <p:tag name="MMCOA_POSITION_L" val="71.25;157.375;18;382.125"/>
  <p:tag name="MMCOA_POSITION_M" val="71.25;157.375;18;382.125"/>
  <p:tag name="MMCOA_POSITION_S" val="71.25;157.375;18;382.125"/>
  <p:tag name="MMCOA_POSITION_T" val="71.25;157.375;18;382.12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CANACTASDIVIDER" val="N"/>
  <p:tag name="MMCOA_PROMPTCOLOUR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7.625;514.5;8;227.5"/>
  <p:tag name="MMCOA_POSITION_M" val="37.625;514.5;8;227.5"/>
  <p:tag name="MMCOA_POSITION_S" val="37.625;514.5;8;227.5"/>
  <p:tag name="MMCOA_POSITION_T" val="37.625;514.5;8;227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POSITION_L" val=";;;"/>
  <p:tag name="MMCOA_POSITION_M" val=";;;"/>
  <p:tag name="MMCOA_POSITION_S" val=";;;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_COVERDESIGN" val="&lt;?xml version=&quot;1.0&quot; encoding=&quot;utf-16&quot;?&gt;&#10;&lt;ImageControl xmlns:xsi=&quot;http://www.w3.org/2001/XMLSchema-instance&quot; xmlns:xsd=&quot;http://www.w3.org/2001/XMLSchema&quot;&gt;&#10;  &lt;TypeOfImage&gt;SolidColour&lt;/TypeOfImage&gt;&#10;  &lt;ThumbNailFile&gt;C:\Documents and Settings\ukbedtst01\Local Settings\Application Data\MMC\ILM\Recent\T0D1000071.jpg&lt;/ThumbNailFile&gt;&#10;  &lt;Usage&gt;PowerPointTitle&lt;/Usage&gt;&#10;  &lt;PaletteName&gt;Sapphire&lt;/PaletteName&gt;&#10;  &lt;Design&gt;&#10;    &lt;FocalNumber&gt;3&lt;/FocalNumber&gt;&#10;    &lt;Facets&gt;&#10;      &lt;SideOfTick&gt;Left&lt;/SideOfTick&gt;&#10;      &lt;TickPosition&gt;&#10;        &lt;X&gt;0&lt;/X&gt;&#10;        &lt;Y&gt;3&lt;/Y&gt;&#10;      &lt;/TickPosition&gt;&#10;      &lt;EndTickPosition&gt;&#10;        &lt;X&gt;0&lt;/X&gt;&#10;        &lt;Y&gt;0&lt;/Y&gt;&#10;      &lt;/EndTickPosition&gt;&#10;      &lt;FacetNumber&gt;0&lt;/FacetNumber&gt;&#10;      &lt;Brightness&gt;0&lt;/Brightness&gt;&#10;      &lt;Colour&gt;#A6E2EF&lt;/Colour&gt;&#10;      &lt;ColourNumber&gt;3&lt;/ColourNumber&gt;&#10;    &lt;/Facets&gt;&#10;    &lt;Facets&gt;&#10;      &lt;SideOfTick&gt;Right&lt;/SideOfTick&gt;&#10;      &lt;TickPosition&gt;&#10;        &lt;X&gt;21&lt;/X&gt;&#10;        &lt;Y&gt;0&lt;/Y&gt;&#10;      &lt;/TickPosition&gt;&#10;      &lt;EndTickPosition&gt;&#10;        &lt;X&gt;0&lt;/X&gt;&#10;        &lt;Y&gt;0&lt;/Y&gt;&#10;      &lt;/EndTickPosition&gt;&#10;      &lt;FacetNumber&gt;4&lt;/FacetNumber&gt;&#10;      &lt;Brightness&gt;0&lt;/Brightness&gt;&#10;      &lt;Colour /&gt;&#10;      &lt;ColourNumber&gt;-1&lt;/ColourNumber&gt;&#10;    &lt;/Facets&gt;&#10;    &lt;Facets&gt;&#10;      &lt;SideOfTick&gt;Left&lt;/SideOfTick&gt;&#10;      &lt;TickPosition&gt;&#10;        &lt;X&gt;0&lt;/X&gt;&#10;        &lt;Y&gt;7&lt;/Y&gt;&#10;      &lt;/TickPosition&gt;&#10;      &lt;EndTickPosition&gt;&#10;        &lt;X&gt;0&lt;/X&gt;&#10;        &lt;Y&gt;0&lt;/Y&gt;&#10;      &lt;/EndTickPosition&gt;&#10;      &lt;FacetNumber&gt;1&lt;/FacetNumber&gt;&#10;      &lt;Brightness&gt;0&lt;/Brightness&gt;&#10;      &lt;Colour&gt;#006D9E&lt;/Colour&gt;&#10;      &lt;ColourNumber&gt;1&lt;/ColourNumber&gt;&#10;    &lt;/Facets&gt;&#10;    &lt;Facets&gt;&#10;      &lt;SideOfTick&gt;Bottom&lt;/SideOfTick&gt;&#10;      &lt;TickPosition&gt;&#10;        &lt;X&gt;16&lt;/X&gt;&#10;        &lt;Y&gt;10&lt;/Y&gt;&#10;      &lt;/TickPosition&gt;&#10;      &lt;EndTickPosition&gt;&#10;        &lt;X&gt;0&lt;/X&gt;&#10;        &lt;Y&gt;0&lt;/Y&gt;&#10;      &lt;/EndTickPosition&gt;&#10;      &lt;FacetNumber&gt;2&lt;/FacetNumber&gt;&#10;      &lt;Brightness&gt;0&lt;/Brightness&gt;&#10;      &lt;Colour&gt;#002C77&lt;/Colour&gt;&#10;      &lt;ColourNumber&gt;0&lt;/ColourNumber&gt;&#10;    &lt;/Facets&gt;&#10;    &lt;Facets&gt;&#10;      &lt;SideOfTick&gt;Right&lt;/SideOfTick&gt;&#10;      &lt;TickPosition&gt;&#10;        &lt;X&gt;21&lt;/X&gt;&#10;        &lt;Y&gt;7&lt;/Y&gt;&#10;      &lt;/TickPosition&gt;&#10;      &lt;EndTickPosition&gt;&#10;        &lt;X&gt;0&lt;/X&gt;&#10;        &lt;Y&gt;0&lt;/Y&gt;&#10;      &lt;/EndTickPosition&gt;&#10;      &lt;FacetNumber&gt;3&lt;/FacetNumber&gt;&#10;      &lt;Brightness&gt;0&lt;/Brightness&gt;&#10;      &lt;Colour&gt;#00A8C8&lt;/Colour&gt;&#10;      &lt;ColourNumber&gt;2&lt;/ColourNumber&gt;&#10;    &lt;/Facets&gt;&#10;    &lt;SectionColour&gt;#002C77&lt;/SectionColour&gt;&#10;    &lt;SectionColourNumber&gt;0&lt;/SectionColourNumber&gt;&#10;    &lt;SectionBrightness&gt;0&lt;/SectionBrightness&gt;&#10;  &lt;/Design&gt;&#10;&lt;/ImageControl&gt;"/>
  <p:tag name="MMC_PRESENTATION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8"/>
  <p:tag name="MMCOA_FONTSIZE_S" val="28"/>
  <p:tag name="MMCOA_FONTSIZE_T" val="28"/>
  <p:tag name="MMCOA_POSITION_L" val="70.625;97.875;28.875;648.375"/>
  <p:tag name="MMCOA_POSITION_M" val="70.625;97.875;28.875;648.375"/>
  <p:tag name="MMCOA_POSITION_S" val="70.625;97.875;28.875;648.375"/>
  <p:tag name="MMCOA_POSITION_T" val="70.625;97.875;28.875;648.3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002C77"/>
      </a:accent1>
      <a:accent2>
        <a:srgbClr val="00A8C8"/>
      </a:accent2>
      <a:accent3>
        <a:srgbClr val="FFFFFF"/>
      </a:accent3>
      <a:accent4>
        <a:srgbClr val="000000"/>
      </a:accent4>
      <a:accent5>
        <a:srgbClr val="AAACBD"/>
      </a:accent5>
      <a:accent6>
        <a:srgbClr val="0098B5"/>
      </a:accent6>
      <a:hlink>
        <a:srgbClr val="006D9E"/>
      </a:hlink>
      <a:folHlink>
        <a:srgbClr val="A6E2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36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MS PGothic</vt:lpstr>
      <vt:lpstr>Wingdings</vt:lpstr>
      <vt:lpstr>Default Design</vt:lpstr>
      <vt:lpstr>Holistic approach to problem identification and solution development  through modelling shows a change in traditional engineering’s role</vt:lpstr>
    </vt:vector>
  </TitlesOfParts>
  <Company>Guy Carpenter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PJZ1_Project_Concept</dc:title>
  <dc:creator>Miroslav Hrncir</dc:creator>
  <cp:lastModifiedBy>Marsh, Inc.</cp:lastModifiedBy>
  <cp:revision>98</cp:revision>
  <dcterms:created xsi:type="dcterms:W3CDTF">2011-02-16T15:14:35Z</dcterms:created>
  <dcterms:modified xsi:type="dcterms:W3CDTF">2014-01-29T15:57:24Z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TemplateVersion">
    <vt:lpwstr>5.0</vt:lpwstr>
  </property>
  <property fmtid="{D5CDD505-2E9C-101B-9397-08002B2CF9AE}" pid="4" name="MMCOA_FontSize">
    <vt:lpwstr>Medium</vt:lpwstr>
  </property>
  <property fmtid="{D5CDD505-2E9C-101B-9397-08002B2CF9AE}" pid="5" name="MMCOA_PresentationType">
    <vt:lpwstr>Classic</vt:lpwstr>
  </property>
  <property fmtid="{D5CDD505-2E9C-101B-9397-08002B2CF9AE}" pid="6" name="MMCOA_SlideStyle">
    <vt:lpwstr>SmallWedge</vt:lpwstr>
  </property>
  <property fmtid="{D5CDD505-2E9C-101B-9397-08002B2CF9AE}" pid="7" name="MMCOA_PaletteName">
    <vt:lpwstr>Sapphire</vt:lpwstr>
  </property>
  <property fmtid="{D5CDD505-2E9C-101B-9397-08002B2CF9AE}" pid="8" name="MMCOA_PaletteNumber">
    <vt:lpwstr>0</vt:lpwstr>
  </property>
  <property fmtid="{D5CDD505-2E9C-101B-9397-08002B2CF9AE}" pid="9" name="MMCOA_Source">
    <vt:lpwstr>1</vt:lpwstr>
  </property>
</Properties>
</file>